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74" r:id="rId8"/>
    <p:sldId id="261" r:id="rId9"/>
    <p:sldId id="273" r:id="rId10"/>
    <p:sldId id="262" r:id="rId11"/>
    <p:sldId id="263" r:id="rId12"/>
    <p:sldId id="275" r:id="rId13"/>
    <p:sldId id="265" r:id="rId14"/>
    <p:sldId id="276" r:id="rId15"/>
    <p:sldId id="266" r:id="rId16"/>
    <p:sldId id="277" r:id="rId17"/>
    <p:sldId id="267" r:id="rId18"/>
    <p:sldId id="278" r:id="rId19"/>
    <p:sldId id="286" r:id="rId20"/>
    <p:sldId id="287" r:id="rId21"/>
    <p:sldId id="288" r:id="rId22"/>
    <p:sldId id="289" r:id="rId23"/>
    <p:sldId id="290" r:id="rId24"/>
    <p:sldId id="282" r:id="rId25"/>
    <p:sldId id="268" r:id="rId26"/>
    <p:sldId id="269" r:id="rId27"/>
    <p:sldId id="285" r:id="rId28"/>
    <p:sldId id="270" r:id="rId29"/>
    <p:sldId id="283" r:id="rId30"/>
    <p:sldId id="284" r:id="rId31"/>
    <p:sldId id="27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79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73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12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5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81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37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97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8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37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25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1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F7C6D-BDCC-4C5A-9B45-C4832DA33BE6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5859-87E0-4E00-8576-7162AE309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1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anichkov.ru/page/olimp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Олимпиада по истории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47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Этапы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000" b="1" dirty="0" smtClean="0"/>
              <a:t>Школьный</a:t>
            </a:r>
          </a:p>
          <a:p>
            <a:pPr marL="514350" indent="-514350">
              <a:buAutoNum type="arabicPeriod"/>
            </a:pPr>
            <a:r>
              <a:rPr lang="ru-RU" sz="4000" b="1" dirty="0" smtClean="0"/>
              <a:t>Районный</a:t>
            </a:r>
          </a:p>
          <a:p>
            <a:pPr marL="514350" indent="-514350">
              <a:buAutoNum type="arabicPeriod"/>
            </a:pPr>
            <a:r>
              <a:rPr lang="ru-RU" sz="4000" b="1" dirty="0" smtClean="0"/>
              <a:t>Городской</a:t>
            </a:r>
            <a:endParaRPr lang="ru-RU" sz="4000" b="1" dirty="0"/>
          </a:p>
          <a:p>
            <a:pPr marL="514350" indent="-514350">
              <a:buAutoNum type="arabicPeriod"/>
            </a:pPr>
            <a:r>
              <a:rPr lang="ru-RU" sz="4000" b="1" dirty="0" smtClean="0"/>
              <a:t>Всероссийский</a:t>
            </a:r>
          </a:p>
        </p:txBody>
      </p:sp>
    </p:spTree>
    <p:extLst>
      <p:ext uri="{BB962C8B-B14F-4D97-AF65-F5344CB8AC3E}">
        <p14:creationId xmlns:p14="http://schemas.microsoft.com/office/powerpoint/2010/main" val="32621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http://www.anichkov.ru/page/olimp/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199" y="1052844"/>
            <a:ext cx="10091651" cy="567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1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solidFill>
                  <a:srgbClr val="C00000"/>
                </a:solidFill>
              </a:rPr>
              <a:t>Задание на выделение общего признака.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 </a:t>
            </a:r>
            <a:r>
              <a:rPr lang="ru-RU" b="1" dirty="0">
                <a:solidFill>
                  <a:srgbClr val="C00000"/>
                </a:solidFill>
              </a:rPr>
              <a:t>какому принципу образованы ряды?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841182" cy="4924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По какому принципу образованы ряды? Вам необходимо в бланк ответов записать что может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объединять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приведенные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(историческое событие, явление и т.д.) За каждый правильный ответ - 2 балла. Максимальный балл – 10</a:t>
            </a:r>
          </a:p>
          <a:p>
            <a:pPr marL="0" indent="0">
              <a:buNone/>
            </a:pPr>
            <a:endParaRPr lang="ru-RU" b="1" dirty="0" smtClean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 smtClean="0"/>
              <a:t>1.1. Погосты, уроки, </a:t>
            </a:r>
            <a:r>
              <a:rPr lang="ru-RU" b="1" dirty="0" err="1" smtClean="0"/>
              <a:t>повоз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1.2. Казанский, Разрядный, Пушкарский</a:t>
            </a:r>
          </a:p>
          <a:p>
            <a:pPr marL="0" indent="0">
              <a:buNone/>
            </a:pPr>
            <a:r>
              <a:rPr lang="ru-RU" b="1" dirty="0" smtClean="0"/>
              <a:t>1.3. </a:t>
            </a:r>
            <a:r>
              <a:rPr lang="ru-RU" b="1" dirty="0" err="1" smtClean="0"/>
              <a:t>Свенельд</a:t>
            </a:r>
            <a:r>
              <a:rPr lang="ru-RU" b="1" dirty="0" smtClean="0"/>
              <a:t>, Добрыня, Блуд </a:t>
            </a:r>
            <a:r>
              <a:rPr lang="ru-RU" b="1" dirty="0" err="1" smtClean="0"/>
              <a:t>Ивещей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1.4. Василий Темный, Василий Косой, Дмитрий </a:t>
            </a:r>
            <a:r>
              <a:rPr lang="ru-RU" b="1" dirty="0" err="1" smtClean="0"/>
              <a:t>Шемяка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1.5. 955 г., 988 г., 1051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26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45" t="30640" r="4044" b="13195"/>
          <a:stretch/>
        </p:blipFill>
        <p:spPr>
          <a:xfrm>
            <a:off x="241069" y="2119747"/>
            <a:ext cx="12123906" cy="442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0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02" y="365125"/>
            <a:ext cx="119121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Задание на выявление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хронологической последовательности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 какому принципу образованы ряды?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941" y="1825624"/>
            <a:ext cx="11928763" cy="49159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Расположите в хронологической последовательности. Свои ответы внесите в таблицу на бланке ответов. За каждое правильное соответствие – 0,5 баллов. Если абсолютно все последовательности будут верны, к набранным баллам добавляется еще 2,5 балла. Таким образом, максимальный балл – 15</a:t>
            </a:r>
          </a:p>
          <a:p>
            <a:pPr marL="0" indent="0">
              <a:buNone/>
            </a:pPr>
            <a:endParaRPr lang="ru-RU" b="1" dirty="0" smtClean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2.1. Мирные договоры и перемирия XVII в.</a:t>
            </a:r>
          </a:p>
          <a:p>
            <a:pPr marL="0" indent="0">
              <a:buNone/>
            </a:pPr>
            <a:r>
              <a:rPr lang="ru-RU" b="1" dirty="0" smtClean="0"/>
              <a:t>А) Вечный мир, Б) </a:t>
            </a:r>
            <a:r>
              <a:rPr lang="ru-RU" b="1" dirty="0" err="1" smtClean="0"/>
              <a:t>Андрусовское</a:t>
            </a:r>
            <a:r>
              <a:rPr lang="ru-RU" b="1" dirty="0" smtClean="0"/>
              <a:t> перемирие, В) </a:t>
            </a:r>
            <a:r>
              <a:rPr lang="ru-RU" b="1" dirty="0" err="1" smtClean="0"/>
              <a:t>Белоцерковный</a:t>
            </a:r>
            <a:r>
              <a:rPr lang="ru-RU" b="1" dirty="0" smtClean="0"/>
              <a:t> мир, Г) </a:t>
            </a:r>
            <a:r>
              <a:rPr lang="ru-RU" b="1" dirty="0" err="1" smtClean="0"/>
              <a:t>Поляновский</a:t>
            </a:r>
            <a:r>
              <a:rPr lang="ru-RU" b="1" dirty="0"/>
              <a:t> </a:t>
            </a:r>
            <a:r>
              <a:rPr lang="ru-RU" b="1" dirty="0" smtClean="0"/>
              <a:t>мир, Д) </a:t>
            </a:r>
            <a:r>
              <a:rPr lang="ru-RU" b="1" dirty="0" err="1" smtClean="0"/>
              <a:t>Деулинское</a:t>
            </a:r>
            <a:r>
              <a:rPr lang="ru-RU" b="1" dirty="0" smtClean="0"/>
              <a:t> перемирие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2.2. Правление московских князей</a:t>
            </a:r>
          </a:p>
          <a:p>
            <a:pPr marL="0" indent="0">
              <a:buNone/>
            </a:pPr>
            <a:r>
              <a:rPr lang="ru-RU" b="1" dirty="0" smtClean="0"/>
              <a:t>А) Василий Васильевич (Темный), Б) Иван Даниилович (Калита), В) Иван Васильевич (Грозный), Г) Дмитрий Иванович (Донской), Д) </a:t>
            </a:r>
            <a:r>
              <a:rPr lang="ru-RU" b="1" dirty="0" err="1" smtClean="0"/>
              <a:t>Симеон</a:t>
            </a:r>
            <a:r>
              <a:rPr lang="ru-RU" b="1" dirty="0" smtClean="0"/>
              <a:t> Иванович (Гордый)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91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82" t="18413" r="5655" b="56370"/>
          <a:stretch/>
        </p:blipFill>
        <p:spPr>
          <a:xfrm>
            <a:off x="279927" y="2302626"/>
            <a:ext cx="11632145" cy="195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93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822960"/>
            <a:ext cx="10938164" cy="57607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2.3. Появление памятников древнерусской литературы</a:t>
            </a:r>
          </a:p>
          <a:p>
            <a:pPr marL="0" indent="0">
              <a:buNone/>
            </a:pPr>
            <a:r>
              <a:rPr lang="ru-RU" b="1" dirty="0" smtClean="0"/>
              <a:t>А) «</a:t>
            </a:r>
            <a:r>
              <a:rPr lang="ru-RU" b="1" dirty="0" err="1" smtClean="0"/>
              <a:t>Задонщина</a:t>
            </a:r>
            <a:r>
              <a:rPr lang="ru-RU" b="1" dirty="0" smtClean="0"/>
              <a:t>», Б) Повесть временных лет, В) «</a:t>
            </a:r>
            <a:r>
              <a:rPr lang="ru-RU" b="1" dirty="0" err="1" smtClean="0"/>
              <a:t>Хожение</a:t>
            </a:r>
            <a:r>
              <a:rPr lang="ru-RU" b="1" dirty="0" smtClean="0"/>
              <a:t> за три моря», Г) «Поучение Владимира Мономаха» Д) «Слово о погибели Русской земли»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2.4. События XVI в.</a:t>
            </a:r>
          </a:p>
          <a:p>
            <a:pPr marL="0" indent="0">
              <a:buNone/>
            </a:pPr>
            <a:r>
              <a:rPr lang="ru-RU" b="1" dirty="0" smtClean="0"/>
              <a:t>А) Стоглавый Собор, Б) коронация Ивана Васильевича (Грозного), В) вхождение в состав Московского княжества Смоленска, Г) Присоединение Пскова к Москве Д) начало созыва Земских соборов в Москве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2.5. События «Смуты» на Руси в XVII в.</a:t>
            </a:r>
          </a:p>
          <a:p>
            <a:pPr marL="0" indent="0">
              <a:buNone/>
            </a:pPr>
            <a:r>
              <a:rPr lang="ru-RU" b="1" dirty="0" smtClean="0"/>
              <a:t>А) образование и деятельность Первого народного ополчения, Б) восстание Хлопка, В) восстание И.И. </a:t>
            </a:r>
            <a:r>
              <a:rPr lang="ru-RU" b="1" dirty="0" err="1" smtClean="0"/>
              <a:t>Болотникова</a:t>
            </a:r>
            <a:r>
              <a:rPr lang="ru-RU" b="1" dirty="0" smtClean="0"/>
              <a:t>, Г) правление Василия Шуйского, Д) Правление Лжедмитрия I.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51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477"/>
          <a:stretch/>
        </p:blipFill>
        <p:spPr>
          <a:xfrm>
            <a:off x="-122758" y="2177935"/>
            <a:ext cx="12000632" cy="310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13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698" y="-125326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Задание на установление соответствия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880" y="1035915"/>
            <a:ext cx="11090564" cy="555607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Установите соответствие.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Каждая правильная позиция в таблице - 1 балл, в случае если все ответы абсолютно правильные добавляется еще 1 балл. Таким образом, в сумме получается максимальный балл за каждую таблицу 8 баллов. В случае если сделаны абсолютно правильно все таблицы, добавляется еще 1 балл дополнительно, таким образом, максимальный балл за все таблицы - 25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77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653" t="10702" r="5507" b="49159"/>
          <a:stretch/>
        </p:blipFill>
        <p:spPr>
          <a:xfrm>
            <a:off x="0" y="2119745"/>
            <a:ext cx="12173319" cy="339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3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83" t="18263" r="6077" b="65039"/>
          <a:stretch/>
        </p:blipFill>
        <p:spPr>
          <a:xfrm>
            <a:off x="523700" y="2967644"/>
            <a:ext cx="10989917" cy="120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6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9" y="1690688"/>
            <a:ext cx="12144967" cy="35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778" b="48178"/>
          <a:stretch/>
        </p:blipFill>
        <p:spPr>
          <a:xfrm>
            <a:off x="0" y="2842952"/>
            <a:ext cx="11554807" cy="129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10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428" t="9816" r="4687" b="8992"/>
          <a:stretch/>
        </p:blipFill>
        <p:spPr>
          <a:xfrm>
            <a:off x="706582" y="186152"/>
            <a:ext cx="11172306" cy="623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21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354"/>
          <a:stretch/>
        </p:blipFill>
        <p:spPr>
          <a:xfrm>
            <a:off x="303425" y="2901143"/>
            <a:ext cx="11585149" cy="114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83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Задание на определение верных и неверных суждений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444" y="1325562"/>
            <a:ext cx="11887200" cy="553243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Определите верные и неверные суждения об Иване IV. Для этого заполните таблицу в бланке ответов, указав верное суждение как «да» и неверное суждение как «нет». За каждый правильный ответ - 1 балл. Максимальный балл – 10</a:t>
            </a:r>
          </a:p>
          <a:p>
            <a:pPr marL="0" indent="0">
              <a:buNone/>
            </a:pPr>
            <a:r>
              <a:rPr lang="ru-RU" b="1" dirty="0" smtClean="0"/>
              <a:t>1.Иван IV стал первым русским царем.</a:t>
            </a:r>
          </a:p>
          <a:p>
            <a:pPr marL="0" indent="0">
              <a:buNone/>
            </a:pPr>
            <a:r>
              <a:rPr lang="ru-RU" b="1" dirty="0" smtClean="0"/>
              <a:t>2.Иван IV был коронован в Успенском Соборе Московского Кремля патриархом Русской Православной Церкви.</a:t>
            </a:r>
          </a:p>
          <a:p>
            <a:pPr marL="0" indent="0">
              <a:buNone/>
            </a:pPr>
            <a:r>
              <a:rPr lang="ru-RU" b="1" dirty="0" smtClean="0"/>
              <a:t>3.При Иване IV был созван первый Земский собор, сословно-представительный орган власти, ограничивший власть царя.</a:t>
            </a:r>
          </a:p>
          <a:p>
            <a:pPr marL="0" indent="0">
              <a:buNone/>
            </a:pPr>
            <a:r>
              <a:rPr lang="ru-RU" b="1" dirty="0" smtClean="0"/>
              <a:t>4.Во времена Ивана IV была установлена подушная подать.</a:t>
            </a:r>
          </a:p>
          <a:p>
            <a:pPr marL="0" indent="0">
              <a:buNone/>
            </a:pPr>
            <a:r>
              <a:rPr lang="ru-RU" b="1" dirty="0" smtClean="0"/>
              <a:t>5.При Иване Грозном был запрещен въезд на территории России еврейских купцов.</a:t>
            </a:r>
          </a:p>
          <a:p>
            <a:pPr marL="0" indent="0">
              <a:buNone/>
            </a:pPr>
            <a:r>
              <a:rPr lang="ru-RU" b="1" dirty="0" smtClean="0"/>
              <a:t>6.Против Астраханского ханства было совершено два военных похода.</a:t>
            </a:r>
          </a:p>
          <a:p>
            <a:pPr marL="0" indent="0">
              <a:buNone/>
            </a:pPr>
            <a:r>
              <a:rPr lang="ru-RU" b="1" dirty="0" smtClean="0"/>
              <a:t>7 Во времена Ивана IV Россия установила торговые отношения с Англией через Балтийское море.</a:t>
            </a:r>
          </a:p>
          <a:p>
            <a:pPr marL="0" indent="0">
              <a:buNone/>
            </a:pPr>
            <a:r>
              <a:rPr lang="ru-RU" b="1" dirty="0" smtClean="0"/>
              <a:t>8 У Ивана IV было 8 детей.</a:t>
            </a:r>
          </a:p>
          <a:p>
            <a:pPr marL="0" indent="0">
              <a:buNone/>
            </a:pPr>
            <a:r>
              <a:rPr lang="ru-RU" b="1" dirty="0" smtClean="0"/>
              <a:t>9 Иван IV считается самым долгим правителем в истории России, так как период его правления официально составил почти 51 год.</a:t>
            </a:r>
          </a:p>
          <a:p>
            <a:pPr marL="0" indent="0">
              <a:buNone/>
            </a:pPr>
            <a:r>
              <a:rPr lang="ru-RU" b="1" dirty="0" smtClean="0"/>
              <a:t>10 При Иване IV в Лондоне была основана торговая «Московская компания».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624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74" t="72094" r="5870" b="18927"/>
          <a:stretch/>
        </p:blipFill>
        <p:spPr>
          <a:xfrm>
            <a:off x="264716" y="3341717"/>
            <a:ext cx="11662567" cy="69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7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Задание на идентификацию изображения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Рассмотрите иллюстрации (приложение) и назовите событие, которому она посвящена, укажите дату этого события, и имя правителя, в период правления которого оно произошло. При этом расположите эти события в таблице в хронологическом порядке. За правильную хронологическую последовательность – 3 балла, за каждую правильно заполненную позицию в таблице 1 балл. Максимальный балл – 15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131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113" y="553946"/>
            <a:ext cx="8338476" cy="597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18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379" y="916274"/>
            <a:ext cx="8114694" cy="584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262" y="606829"/>
            <a:ext cx="6954615" cy="602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6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6296" y="972589"/>
            <a:ext cx="7183704" cy="557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2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419" t="20705" r="5763" b="38985"/>
          <a:stretch/>
        </p:blipFill>
        <p:spPr>
          <a:xfrm>
            <a:off x="383362" y="2236124"/>
            <a:ext cx="10970438" cy="29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12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Задание на установление соответствия,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знание иллюстративного материала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Ниже представлены памятники архитектуры Древней Руси. Вам предстоит вспомнить:</a:t>
            </a:r>
          </a:p>
          <a:p>
            <a:pPr marL="0" indent="0">
              <a:buNone/>
            </a:pPr>
            <a:r>
              <a:rPr lang="ru-RU" b="1" dirty="0" smtClean="0"/>
              <a:t>а) его название (полное официальное название – 1 балл, сокращенное, «разговорное» название – 0,5 баллов)</a:t>
            </a:r>
          </a:p>
          <a:p>
            <a:pPr marL="0" indent="0">
              <a:buNone/>
            </a:pPr>
            <a:r>
              <a:rPr lang="ru-RU" b="1" dirty="0" smtClean="0"/>
              <a:t>б) место расположения (город) (за правильный ответ - 0,5 балла)</a:t>
            </a:r>
          </a:p>
          <a:p>
            <a:pPr marL="0" indent="0">
              <a:buNone/>
            </a:pPr>
            <a:r>
              <a:rPr lang="ru-RU" b="1" dirty="0" smtClean="0"/>
              <a:t>г) время создания памятника (дата должна быть указана с точностью до десятилетия) (за правильный ответ - 1 балл).</a:t>
            </a:r>
          </a:p>
          <a:p>
            <a:pPr marL="0" indent="0">
              <a:buNone/>
            </a:pPr>
            <a:r>
              <a:rPr lang="ru-RU" b="1" dirty="0" smtClean="0"/>
              <a:t>Максимальный балл – 15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18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225" t="18604" r="26932" b="45672"/>
          <a:stretch/>
        </p:blipFill>
        <p:spPr>
          <a:xfrm>
            <a:off x="738448" y="1465526"/>
            <a:ext cx="9951720" cy="456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13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225" t="18604" r="26932" b="45672"/>
          <a:stretch/>
        </p:blipFill>
        <p:spPr>
          <a:xfrm>
            <a:off x="638695" y="365125"/>
            <a:ext cx="9951720" cy="45612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6" y="5304861"/>
            <a:ext cx="655986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39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877" b="3035"/>
          <a:stretch/>
        </p:blipFill>
        <p:spPr>
          <a:xfrm>
            <a:off x="316569" y="1167938"/>
            <a:ext cx="10298784" cy="49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06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877" b="3035"/>
          <a:stretch/>
        </p:blipFill>
        <p:spPr>
          <a:xfrm>
            <a:off x="299943" y="120534"/>
            <a:ext cx="10298784" cy="49917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751" y="5437032"/>
            <a:ext cx="6559865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32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556" t="32168" r="31768" b="31726"/>
          <a:stretch/>
        </p:blipFill>
        <p:spPr>
          <a:xfrm>
            <a:off x="1030777" y="269910"/>
            <a:ext cx="9543012" cy="500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80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556" t="32168" r="31768" b="31726"/>
          <a:stretch/>
        </p:blipFill>
        <p:spPr>
          <a:xfrm>
            <a:off x="1030777" y="269910"/>
            <a:ext cx="9543012" cy="500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295" y="5478587"/>
            <a:ext cx="665740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992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736</Words>
  <Application>Microsoft Office PowerPoint</Application>
  <PresentationFormat>Широкоэкранный</PresentationFormat>
  <Paragraphs>61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Олимпиада по истории</vt:lpstr>
      <vt:lpstr>Этапы</vt:lpstr>
      <vt:lpstr>http://www.anichkov.ru/page/olimp/ </vt:lpstr>
      <vt:lpstr> Задание на выделение общего признака. По какому принципу образованы ряды? </vt:lpstr>
      <vt:lpstr>Ответ </vt:lpstr>
      <vt:lpstr>Задание на выявление  хронологической последовательности По какому принципу образованы ряды? </vt:lpstr>
      <vt:lpstr>Ответ </vt:lpstr>
      <vt:lpstr>Презентация PowerPoint</vt:lpstr>
      <vt:lpstr>Ответ </vt:lpstr>
      <vt:lpstr>Задание на установление соответствия</vt:lpstr>
      <vt:lpstr>Презентация PowerPoint</vt:lpstr>
      <vt:lpstr>Ответ </vt:lpstr>
      <vt:lpstr>Презентация PowerPoint</vt:lpstr>
      <vt:lpstr>Ответ </vt:lpstr>
      <vt:lpstr>Презентация PowerPoint</vt:lpstr>
      <vt:lpstr>Ответ </vt:lpstr>
      <vt:lpstr>Задание на определение верных и неверных суждений</vt:lpstr>
      <vt:lpstr>Ответ </vt:lpstr>
      <vt:lpstr>Задание на идентификацию изображения.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на установление соответствия,  знание иллюстративного материала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Олимпиада по истории</dc:title>
  <dc:creator>tan</dc:creator>
  <cp:lastModifiedBy>tan</cp:lastModifiedBy>
  <cp:revision>7</cp:revision>
  <dcterms:created xsi:type="dcterms:W3CDTF">2019-10-14T07:15:04Z</dcterms:created>
  <dcterms:modified xsi:type="dcterms:W3CDTF">2020-12-05T16:41:39Z</dcterms:modified>
</cp:coreProperties>
</file>