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74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A8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117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AB25BB-FE39-4B03-8CAE-B69DE9DD7F98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1BB932-A2FE-4D19-BFE3-11B73EB682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925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BB932-A2FE-4D19-BFE3-11B73EB68260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BB932-A2FE-4D19-BFE3-11B73EB68260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BB932-A2FE-4D19-BFE3-11B73EB68260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BB932-A2FE-4D19-BFE3-11B73EB68260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BB932-A2FE-4D19-BFE3-11B73EB68260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BB932-A2FE-4D19-BFE3-11B73EB68260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BB932-A2FE-4D19-BFE3-11B73EB68260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РАБОТЫ\фоны мои\Безимени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2438" y="6500813"/>
            <a:ext cx="642937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CD125-825A-48C5-BB1D-EBF2A75A49A4}" type="datetimeFigureOut">
              <a:rPr lang="ru-RU"/>
              <a:pPr>
                <a:defRPr/>
              </a:pPr>
              <a:t>15.06.2023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E0652-8F43-4DDC-B7DE-7D19DDAC6658}" type="datetimeFigureOut">
              <a:rPr lang="ru-RU"/>
              <a:pPr>
                <a:defRPr/>
              </a:pPr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12739-B146-4C0A-B8A7-9E10C01E89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B73E0-8166-4818-9694-BD211B91AA58}" type="datetimeFigureOut">
              <a:rPr lang="ru-RU"/>
              <a:pPr>
                <a:defRPr/>
              </a:pPr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28D3B-C448-4739-8D4C-20E18F3F0D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0EDA3-CD5D-4464-BB6F-6080BE7B2686}" type="datetimeFigureOut">
              <a:rPr lang="ru-RU"/>
              <a:pPr>
                <a:defRPr/>
              </a:pPr>
              <a:t>15.06.2023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01FD8-EA2D-4AE8-A4B6-E62684CFC5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2319F-281B-4F71-9E37-1CA9EE4880A9}" type="datetimeFigureOut">
              <a:rPr lang="ru-RU"/>
              <a:pPr>
                <a:defRPr/>
              </a:pPr>
              <a:t>15.06.2023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FC4B3-43B6-446D-8D03-934115F3CC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31D19-5621-429B-B3D1-3B85238E6432}" type="datetimeFigureOut">
              <a:rPr lang="ru-RU"/>
              <a:pPr>
                <a:defRPr/>
              </a:pPr>
              <a:t>15.06.2023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660E7-0D3F-44EE-83A3-D4C71EA3FA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48204-8698-4E69-8FBF-40CB59BF011F}" type="datetimeFigureOut">
              <a:rPr lang="ru-RU"/>
              <a:pPr>
                <a:defRPr/>
              </a:pPr>
              <a:t>15.06.2023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93B13-AB94-42F7-8C8E-E76344B4C7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913FA-D03E-4B7B-8F96-D7FBC49AB972}" type="datetimeFigureOut">
              <a:rPr lang="ru-RU"/>
              <a:pPr>
                <a:defRPr/>
              </a:pPr>
              <a:t>15.06.2023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A5B53-0C41-43A2-B5C0-038E49F62A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AB99E-5224-44EE-A013-568A34A62100}" type="datetimeFigureOut">
              <a:rPr lang="ru-RU"/>
              <a:pPr>
                <a:defRPr/>
              </a:pPr>
              <a:t>15.06.2023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8FEED-DD14-4E23-B757-CC01D368DD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009B9-1BF7-4EB1-8BFD-F24B080BDFB9}" type="datetimeFigureOut">
              <a:rPr lang="ru-RU"/>
              <a:pPr>
                <a:defRPr/>
              </a:pPr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378E0-DF42-4C84-8722-D664E2F298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0A551-459E-4C31-A8E2-4BF80C95FCDA}" type="datetimeFigureOut">
              <a:rPr lang="ru-RU"/>
              <a:pPr>
                <a:defRPr/>
              </a:pPr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21654-019C-427A-BEAB-DA630301E9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F54761-02B3-40AC-96D9-29A41712DD84}" type="datetimeFigureOut">
              <a:rPr lang="ru-RU"/>
              <a:pPr>
                <a:defRPr/>
              </a:pPr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FCC298-8114-467F-BFB9-31585A6498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9.gif"/><Relationship Id="rId5" Type="http://schemas.openxmlformats.org/officeDocument/2006/relationships/image" Target="../media/image38.emf"/><Relationship Id="rId4" Type="http://schemas.openxmlformats.org/officeDocument/2006/relationships/package" Target="../embeddings/Microsoft_PowerPoint_Slide1.sld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-36512" y="1556792"/>
            <a:ext cx="8208912" cy="17526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Среднесрочный проект в группах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Старшего дошкольного возраста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228" y="440917"/>
            <a:ext cx="777686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</a:t>
            </a:r>
            <a:r>
              <a:rPr lang="ru-RU" sz="5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</a:t>
            </a:r>
            <a:r>
              <a:rPr lang="ru-RU" sz="5400" b="1" spc="50" dirty="0" smtClean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</a:t>
            </a:r>
            <a:r>
              <a:rPr lang="ru-RU" sz="54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ы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</a:t>
            </a:r>
            <a:r>
              <a:rPr lang="ru-RU" sz="54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r>
              <a:rPr lang="ru-RU" sz="54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ш</a:t>
            </a:r>
            <a:r>
              <a:rPr lang="ru-RU" sz="54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r>
              <a:rPr lang="ru-RU" sz="5400" b="1" spc="5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</a:t>
            </a:r>
            <a:r>
              <a:rPr lang="ru-RU" sz="5400" b="1" spc="50" dirty="0" smtClean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</a:t>
            </a:r>
            <a:r>
              <a:rPr lang="ru-RU" sz="5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</a:t>
            </a:r>
            <a:r>
              <a:rPr lang="ru-RU" sz="54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r>
              <a:rPr lang="ru-RU" sz="54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</a:t>
            </a:r>
            <a:r>
              <a:rPr lang="ru-RU" sz="5400" b="1" spc="50" dirty="0" smtClean="0">
                <a:ln w="11430"/>
                <a:solidFill>
                  <a:schemeClr val="bg1">
                    <a:lumMod val="6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endParaRPr lang="ru-RU" sz="5400" b="1" cap="none" spc="50" dirty="0">
              <a:ln w="11430"/>
              <a:solidFill>
                <a:schemeClr val="bg1">
                  <a:lumMod val="6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3568" y="5877272"/>
            <a:ext cx="799288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Воспитатель: Метс А.А.</a:t>
            </a:r>
          </a:p>
          <a:p>
            <a:pPr algn="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1.06-14.07. 2023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039" y="-18097"/>
            <a:ext cx="2090752" cy="1841358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08920"/>
            <a:ext cx="3888432" cy="2916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711" y="2693334"/>
            <a:ext cx="3864057" cy="2898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0609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Анкетирование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896" y="902582"/>
            <a:ext cx="4042792" cy="5544616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FFFF00"/>
                </a:solidFill>
              </a:rPr>
              <a:t>Вопросы детям: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1.Какие подвижные игры ты знаешь?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2.В какие игры играешь?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3.Какие игры предпочитаешь: 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- подвижные;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- настольные;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-компьютерные?</a:t>
            </a:r>
          </a:p>
          <a:p>
            <a:pPr marL="0" indent="0">
              <a:buNone/>
            </a:pPr>
            <a:endParaRPr lang="ru-RU" dirty="0" smtClean="0">
              <a:solidFill>
                <a:srgbClr val="FFFF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203848" y="1052736"/>
            <a:ext cx="5940152" cy="5073427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FFC000"/>
                </a:solidFill>
              </a:rPr>
              <a:t>Ответы: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«Совушка», «Море волнуется раз», «Мышеловка», «Выше ноги от земли», «</a:t>
            </a:r>
            <a:r>
              <a:rPr lang="ru-RU" dirty="0" err="1" smtClean="0">
                <a:solidFill>
                  <a:srgbClr val="FFC000"/>
                </a:solidFill>
              </a:rPr>
              <a:t>Ловитки</a:t>
            </a:r>
            <a:r>
              <a:rPr lang="ru-RU" dirty="0" smtClean="0">
                <a:solidFill>
                  <a:srgbClr val="FFC000"/>
                </a:solidFill>
              </a:rPr>
              <a:t>», «Прятки», «Чай-чай, выручай», «Мемо», «Шахматы».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smtClean="0">
                <a:solidFill>
                  <a:srgbClr val="FFC000"/>
                </a:solidFill>
              </a:rPr>
              <a:t>Настольные игры с правилами.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Игры на занятиях по физкультуре, с воспитателем в группе и на улице.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-14 человек играют в подвижные.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-10 любят настольные;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C000"/>
                </a:solidFill>
              </a:rPr>
              <a:t>    -3 играют в компьютерные (дома)</a:t>
            </a:r>
          </a:p>
          <a:p>
            <a:pPr marL="0" indent="0">
              <a:buNone/>
            </a:pPr>
            <a:endParaRPr lang="ru-RU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rgbClr val="FFC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039" y="-18097"/>
            <a:ext cx="2090752" cy="18413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250" autoRev="1" fill="remove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2" dur="250" autoRev="1" fill="remove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50" autoRev="1" fill="remove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9" dur="250" autoRev="1" fill="remove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autoRev="1" fill="remove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250" autoRev="1" fill="remove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6" dur="250" autoRev="1" fill="remove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7" dur="250" autoRev="1" fill="remove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autoRev="1" fill="remove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250" autoRev="1" fill="remove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3" dur="250" autoRev="1" fill="remove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4" dur="250" autoRev="1" fill="remove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autoRev="1" fill="remove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250" autoRev="1" fill="remove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0" dur="250" autoRev="1" fill="remove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1" dur="250" autoRev="1" fill="remove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50" autoRev="1" fill="remove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250" autoRev="1" fill="remove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7" dur="250" autoRev="1" fill="remove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" dur="250" autoRev="1" fill="remove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50" autoRev="1" fill="remove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2084705" y="478694"/>
            <a:ext cx="5616624" cy="658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</a:t>
            </a: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Актуальность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современный компьютерный век, подвижные игры могут уйти в небытие, а это часть важного отрезка жизни целого поколения. Необходимо прививать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детям любовь к активному, здоровому образу жизни!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35696" y="0"/>
            <a:ext cx="484870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chemeClr val="bg2"/>
              </a:solidFill>
            </a:endParaRPr>
          </a:p>
          <a:p>
            <a:endParaRPr lang="ru-RU" sz="2400" dirty="0" smtClean="0">
              <a:solidFill>
                <a:schemeClr val="bg2"/>
              </a:solidFill>
            </a:endParaRPr>
          </a:p>
          <a:p>
            <a:endParaRPr lang="ru-RU" sz="2400" dirty="0" smtClean="0">
              <a:solidFill>
                <a:schemeClr val="bg2"/>
              </a:solidFill>
            </a:endParaRPr>
          </a:p>
          <a:p>
            <a:endParaRPr lang="ru-RU" sz="2400" dirty="0" smtClean="0">
              <a:solidFill>
                <a:schemeClr val="bg2"/>
              </a:solidFill>
            </a:endParaRPr>
          </a:p>
          <a:p>
            <a:endParaRPr lang="ru-RU" sz="2400" dirty="0" smtClean="0">
              <a:solidFill>
                <a:schemeClr val="bg2"/>
              </a:solidFill>
            </a:endParaRPr>
          </a:p>
          <a:p>
            <a:endParaRPr lang="ru-RU" sz="2400" dirty="0" smtClean="0">
              <a:solidFill>
                <a:schemeClr val="bg2"/>
              </a:solidFill>
            </a:endParaRPr>
          </a:p>
          <a:p>
            <a:endParaRPr lang="ru-RU" sz="2400" dirty="0" smtClean="0">
              <a:solidFill>
                <a:schemeClr val="bg2"/>
              </a:solidFill>
            </a:endParaRPr>
          </a:p>
          <a:p>
            <a:endParaRPr lang="ru-RU" sz="2400" dirty="0" smtClean="0">
              <a:solidFill>
                <a:schemeClr val="bg2"/>
              </a:solidFill>
            </a:endParaRPr>
          </a:p>
          <a:p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bg2"/>
                </a:solidFill>
              </a:rPr>
              <a:t>  </a:t>
            </a:r>
            <a:endParaRPr lang="ru-RU" sz="2400" dirty="0">
              <a:solidFill>
                <a:schemeClr val="bg2"/>
              </a:solidFill>
            </a:endParaRPr>
          </a:p>
        </p:txBody>
      </p:sp>
      <p:pic>
        <p:nvPicPr>
          <p:cNvPr id="10" name="Рисунок 9" descr="http://www.ds218.inkaut.ru/images/38358/400/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804" y="102114"/>
            <a:ext cx="1872208" cy="1765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430" y="26197"/>
            <a:ext cx="2090752" cy="18413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97160" y="409228"/>
            <a:ext cx="8229600" cy="11430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Ц</a:t>
            </a:r>
            <a:r>
              <a:rPr lang="ru-RU" b="1" dirty="0" smtClean="0">
                <a:solidFill>
                  <a:srgbClr val="FF0000"/>
                </a:solidFill>
              </a:rPr>
              <a:t>ель: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3766157" y="1830069"/>
            <a:ext cx="484632" cy="1584176"/>
          </a:xfrm>
          <a:prstGeom prst="downArrow">
            <a:avLst>
              <a:gd name="adj1" fmla="val 209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84673" y="3501008"/>
            <a:ext cx="8202887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Возрождение и проведение</a:t>
            </a:r>
          </a:p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</a:t>
            </a:r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воровых игр,</a:t>
            </a:r>
          </a:p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как форма организации досуга.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Рисунок 4" descr="http://budem-krasivy.ru/wp-content/uploads/2014/04/13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036" y="1384607"/>
            <a:ext cx="1912732" cy="1961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afisha.westsib.ru/i/action/163/1625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23050" y="1403325"/>
            <a:ext cx="2786332" cy="2105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Круговая стрелка 6"/>
          <p:cNvSpPr/>
          <p:nvPr/>
        </p:nvSpPr>
        <p:spPr>
          <a:xfrm>
            <a:off x="1043608" y="310344"/>
            <a:ext cx="1584176" cy="1340768"/>
          </a:xfrm>
          <a:prstGeom prst="circularArrow">
            <a:avLst>
              <a:gd name="adj1" fmla="val 6087"/>
              <a:gd name="adj2" fmla="val 2000792"/>
              <a:gd name="adj3" fmla="val 19567645"/>
              <a:gd name="adj4" fmla="val 10119283"/>
              <a:gd name="adj5" fmla="val 117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Круговая стрелка 7"/>
          <p:cNvSpPr/>
          <p:nvPr/>
        </p:nvSpPr>
        <p:spPr>
          <a:xfrm>
            <a:off x="5652120" y="188640"/>
            <a:ext cx="1728192" cy="1194432"/>
          </a:xfrm>
          <a:prstGeom prst="circularArrow">
            <a:avLst>
              <a:gd name="adj1" fmla="val 0"/>
              <a:gd name="adj2" fmla="val 1694091"/>
              <a:gd name="adj3" fmla="val 20558562"/>
              <a:gd name="adj4" fmla="val 11001104"/>
              <a:gd name="adj5" fmla="val 110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-18097"/>
            <a:ext cx="2090752" cy="18413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100"/>
                            </p:stCondLst>
                            <p:childTnLst>
                              <p:par>
                                <p:cTn id="11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00"/>
                            </p:stCondLst>
                            <p:childTnLst>
                              <p:par>
                                <p:cTn id="17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-180528" y="1156"/>
            <a:ext cx="8229600" cy="11430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</a:rPr>
              <a:t>Гипотеза: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28805" y="2967335"/>
            <a:ext cx="7686400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Если мы изучим правила</a:t>
            </a:r>
          </a:p>
          <a:p>
            <a:pPr algn="ctr"/>
            <a:r>
              <a:rPr lang="ru-RU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детских и</a:t>
            </a:r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гр  родителей, то</a:t>
            </a:r>
          </a:p>
          <a:p>
            <a:pPr algn="ctr"/>
            <a:r>
              <a:rPr lang="ru-RU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нам интересно будет</a:t>
            </a:r>
          </a:p>
          <a:p>
            <a:pPr algn="ctr"/>
            <a:r>
              <a:rPr lang="ru-RU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 них играть 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4" name="Рисунок 3" descr="http://www.myvmeste.riddlezone.ru/uploads/posts/2014-09/thumbs/1409668918_cute-cartoon-friends-playing-tennis-wallpape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53882"/>
            <a:ext cx="230425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alegri.ru/images/photos/medium/article44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836712"/>
            <a:ext cx="2304256" cy="195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039" y="-18097"/>
            <a:ext cx="2090752" cy="18413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2843808" y="274638"/>
            <a:ext cx="3024336" cy="778098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</a:rPr>
              <a:t>Задачи: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1434042"/>
            <a:ext cx="8748464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1.Найти информацию об истории</a:t>
            </a:r>
          </a:p>
          <a:p>
            <a:pPr algn="just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</a:t>
            </a:r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гр 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XIX</a:t>
            </a:r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- </a:t>
            </a:r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XX</a:t>
            </a:r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века в России;</a:t>
            </a:r>
          </a:p>
          <a:p>
            <a:pPr algn="just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 Провести анкетирование ребят</a:t>
            </a:r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;</a:t>
            </a:r>
          </a:p>
          <a:p>
            <a:pPr algn="just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3. </a:t>
            </a:r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Провести беседу по теме «Игры наших пап и мам», индивидуальные беседы с родителями «Игры нашего двора»;</a:t>
            </a:r>
            <a:endParaRPr lang="ru-RU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just"/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Дополнить картотеку подвижных игр и приобрести нужные атрибуты;</a:t>
            </a:r>
          </a:p>
          <a:p>
            <a:pPr algn="just"/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Научить детей играть в игры с правилами и уметь следовать 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им.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Рисунок 5" descr="http://slavyanskaya-kultura.ru/images/tret_lish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35696" cy="141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039" y="-18097"/>
            <a:ext cx="2090752" cy="18413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300"/>
                            </p:stCondLst>
                            <p:childTnLst>
                              <p:par>
                                <p:cTn id="23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200"/>
                            </p:stCondLst>
                            <p:childTnLst>
                              <p:par>
                                <p:cTn id="29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900"/>
                            </p:stCondLst>
                            <p:childTnLst>
                              <p:par>
                                <p:cTn id="3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C00000"/>
                </a:solidFill>
              </a:rPr>
              <a:t>Игры </a:t>
            </a:r>
            <a:r>
              <a:rPr lang="en-US" b="1" dirty="0" smtClean="0">
                <a:solidFill>
                  <a:srgbClr val="C00000"/>
                </a:solidFill>
              </a:rPr>
              <a:t>XIX</a:t>
            </a:r>
            <a:r>
              <a:rPr lang="ru-RU" b="1" dirty="0" smtClean="0">
                <a:solidFill>
                  <a:srgbClr val="C00000"/>
                </a:solidFill>
              </a:rPr>
              <a:t> века</a:t>
            </a: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827584" y="980728"/>
            <a:ext cx="2088232" cy="64633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Бальные вечеринки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Детские игры 19 века: бальная вечеринка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566" y="1627059"/>
            <a:ext cx="212725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3707904" y="980728"/>
            <a:ext cx="2736304" cy="239285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495144" tIns="228528" rIns="91440" bIns="11426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Настольные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игры: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1400" b="1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«Казаки»</a:t>
            </a:r>
          </a:p>
          <a:p>
            <a:pPr lvl="0">
              <a:buFontTx/>
              <a:buChar char="-"/>
            </a:pP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«Путешествие Георга </a:t>
            </a:r>
            <a:r>
              <a:rPr lang="ru-RU" sz="1400" b="1" dirty="0" smtClean="0"/>
              <a:t>III»</a:t>
            </a:r>
          </a:p>
          <a:p>
            <a:pPr lvl="0">
              <a:buFontTx/>
              <a:buChar char="-"/>
            </a:pP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«Лебедь»</a:t>
            </a:r>
          </a:p>
          <a:p>
            <a:pPr lvl="0">
              <a:buFontTx/>
              <a:buChar char="-"/>
            </a:pP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«Британские колонии»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347864" y="3686255"/>
            <a:ext cx="2880320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Подвижные развлечения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Детские игры 19 века: жмурки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861048"/>
            <a:ext cx="208823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Американским школьникам запретили играть в салки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9792" y="4293096"/>
            <a:ext cx="161099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s://lh4.googleusercontent.com/-C1_4VjW6_v8/UfJIAigI42I/AAAAAAAAAOw/Fc5lsZS38ss/w700-h432-no/2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4293096"/>
            <a:ext cx="144016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http://www.artscroll.ru/Images/2008d/m/Makovskii%20Vladimir%20Egorovich/000029_disp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68264" y="4055587"/>
            <a:ext cx="187220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323528" y="5661248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«Жмурки»                   «Салки»              «Бадминтон»            «Городки»</a:t>
            </a:r>
            <a:endParaRPr lang="ru-RU" b="1" dirty="0">
              <a:solidFill>
                <a:srgbClr val="FFC000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039" y="-18097"/>
            <a:ext cx="2090752" cy="18413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00"/>
                            </p:stCondLst>
                            <p:childTnLst>
                              <p:par>
                                <p:cTn id="2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900"/>
                            </p:stCondLst>
                            <p:childTnLst>
                              <p:par>
                                <p:cTn id="2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900"/>
                            </p:stCondLst>
                            <p:childTnLst>
                              <p:par>
                                <p:cTn id="3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900"/>
                            </p:stCondLst>
                            <p:childTnLst>
                              <p:par>
                                <p:cTn id="3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animBg="1"/>
      <p:bldP spid="6146" grpId="0" animBg="1"/>
      <p:bldP spid="6148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32048" y="260648"/>
            <a:ext cx="8229600" cy="490066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C00000"/>
                </a:solidFill>
              </a:rPr>
              <a:t>Игры наших родных (</a:t>
            </a:r>
            <a:r>
              <a:rPr lang="en-US" b="1" dirty="0" smtClean="0">
                <a:solidFill>
                  <a:srgbClr val="C00000"/>
                </a:solidFill>
              </a:rPr>
              <a:t>XX</a:t>
            </a:r>
            <a:r>
              <a:rPr lang="ru-RU" b="1" dirty="0" smtClean="0">
                <a:solidFill>
                  <a:srgbClr val="C00000"/>
                </a:solidFill>
              </a:rPr>
              <a:t> век)</a:t>
            </a:r>
          </a:p>
        </p:txBody>
      </p:sp>
      <p:pic>
        <p:nvPicPr>
          <p:cNvPr id="3" name="Рисунок 2" descr="2801-040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268760"/>
            <a:ext cx="2171700" cy="1841500"/>
          </a:xfrm>
          <a:prstGeom prst="rect">
            <a:avLst/>
          </a:prstGeom>
          <a:noFill/>
        </p:spPr>
      </p:pic>
      <p:pic>
        <p:nvPicPr>
          <p:cNvPr id="4" name="Рисунок 3" descr="http://psyxologiya.ru/wp-content/uploads/2012/01/v-dvizhene-zhizn-svoyu-provodim-my-v-dvizhene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1268760"/>
            <a:ext cx="191038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d2.files.namba.kg/files/113751991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1268760"/>
            <a:ext cx="201622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vos-grad.ru/img/activgame/tsepi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3789040"/>
            <a:ext cx="208823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mamochki-detishki.ru/wp-content/uploads/2013/03/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19872" y="3717032"/>
            <a:ext cx="194538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84168" y="3717032"/>
            <a:ext cx="180020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683568" y="3284984"/>
            <a:ext cx="82089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«Вышибалы»                       «Классики»                    «Казаки и разбойники»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55576" y="5733256"/>
            <a:ext cx="79208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Кондалы</a:t>
            </a:r>
            <a:r>
              <a:rPr lang="ru-RU" dirty="0" smtClean="0"/>
              <a:t>»                        «Чай- чай – выручай!»        «Десятки»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039" y="-18097"/>
            <a:ext cx="2090752" cy="18413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800"/>
                            </p:stCondLst>
                            <p:childTnLst>
                              <p:par>
                                <p:cTn id="20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800"/>
                            </p:stCondLst>
                            <p:childTnLst>
                              <p:par>
                                <p:cTn id="3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288928" y="0"/>
            <a:ext cx="8229600" cy="11430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C00000"/>
                </a:solidFill>
              </a:rPr>
              <a:t>Мы играем: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039" y="-18097"/>
            <a:ext cx="2090752" cy="1841358"/>
          </a:xfrm>
          <a:prstGeom prst="rect">
            <a:avLst/>
          </a:prstGeom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20800" y="-10515600"/>
            <a:ext cx="7560000" cy="56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02" y="1264217"/>
            <a:ext cx="3840000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20800" y="-10515600"/>
            <a:ext cx="240000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600" y="3737677"/>
            <a:ext cx="3978377" cy="298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20800" y="-10515600"/>
            <a:ext cx="240000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83402" y="894885"/>
            <a:ext cx="7058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Цепочки       Классики          </a:t>
            </a:r>
            <a:r>
              <a:rPr lang="ru-RU" dirty="0" err="1" smtClean="0"/>
              <a:t>Гусеничка</a:t>
            </a:r>
            <a:r>
              <a:rPr lang="ru-RU" dirty="0" smtClean="0"/>
              <a:t>       </a:t>
            </a:r>
            <a:r>
              <a:rPr lang="ru-RU" dirty="0" smtClean="0"/>
              <a:t>Мышеловка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02" y="4277797"/>
            <a:ext cx="4320480" cy="243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600" y="1252518"/>
            <a:ext cx="3157345" cy="2368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-1188640" y="-18097"/>
            <a:ext cx="8229600" cy="778098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 мы играем:</a:t>
            </a:r>
            <a:endParaRPr lang="ru-RU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-1692696" y="1090753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                       </a:t>
            </a: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Третий  лишний</a:t>
            </a:r>
            <a:endParaRPr lang="ru-RU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07685" y="5957261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2"/>
                </a:solidFill>
              </a:rPr>
              <a:t>    </a:t>
            </a:r>
            <a:r>
              <a:rPr lang="ru-RU" sz="3200" b="1" dirty="0" err="1" smtClean="0">
                <a:solidFill>
                  <a:schemeClr val="bg2"/>
                </a:solidFill>
              </a:rPr>
              <a:t>Штандер</a:t>
            </a:r>
            <a:r>
              <a:rPr lang="ru-RU" sz="3200" b="1" dirty="0" smtClean="0">
                <a:solidFill>
                  <a:schemeClr val="bg2"/>
                </a:solidFill>
              </a:rPr>
              <a:t>, стоп</a:t>
            </a:r>
            <a:r>
              <a:rPr lang="ru-RU" sz="3200" b="1" dirty="0" smtClean="0">
                <a:solidFill>
                  <a:schemeClr val="bg2"/>
                </a:solidFill>
              </a:rPr>
              <a:t>!</a:t>
            </a:r>
            <a:endParaRPr lang="ru-RU" sz="3200" b="1" dirty="0">
              <a:solidFill>
                <a:schemeClr val="bg2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039" y="-18097"/>
            <a:ext cx="2090752" cy="1841358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4864"/>
            <a:ext cx="4320480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480" y="3356992"/>
            <a:ext cx="4608512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41726" y="5445224"/>
            <a:ext cx="26324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Вышибалы </a:t>
            </a:r>
            <a:endParaRPr lang="ru-RU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956" y="620688"/>
            <a:ext cx="3528391" cy="2646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395536" y="9295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мы играем:</a:t>
            </a:r>
            <a:endParaRPr lang="ru-RU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3732461" y="1361596"/>
            <a:ext cx="46290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Скакалочка</a:t>
            </a:r>
          </a:p>
          <a:p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Резиночка</a:t>
            </a:r>
            <a:endParaRPr lang="ru-RU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Али-баба!</a:t>
            </a:r>
            <a:endParaRPr lang="ru-RU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039" y="-18097"/>
            <a:ext cx="2090752" cy="1841358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89039"/>
            <a:ext cx="2929617" cy="21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09" y="996519"/>
            <a:ext cx="3305640" cy="2479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029" y="1799803"/>
            <a:ext cx="2052971" cy="3649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312" y="3475749"/>
            <a:ext cx="3765055" cy="282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/>
                </a:solidFill>
              </a:rPr>
              <a:t>Анкетирование</a:t>
            </a:r>
            <a:endParaRPr lang="ru-RU" dirty="0" smtClean="0">
              <a:solidFill>
                <a:schemeClr val="accent6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8041" y="1556793"/>
            <a:ext cx="8087920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Вопрос детям:</a:t>
            </a:r>
          </a:p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Какие игры ты выберешь сегодня?</a:t>
            </a:r>
          </a:p>
          <a:p>
            <a:pPr algn="ctr"/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Подвижные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– 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22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чел.</a:t>
            </a:r>
          </a:p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Компьютерные</a:t>
            </a:r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– 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чел.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039" y="-18097"/>
            <a:ext cx="2090752" cy="18413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100"/>
                            </p:stCondLst>
                            <p:childTnLst>
                              <p:par>
                                <p:cTn id="11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solidFill>
                  <a:srgbClr val="C00000"/>
                </a:solidFill>
              </a:rPr>
              <a:t>Альбом забытых игр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621962"/>
              </p:ext>
            </p:extLst>
          </p:nvPr>
        </p:nvGraphicFramePr>
        <p:xfrm>
          <a:off x="395536" y="1348154"/>
          <a:ext cx="7776864" cy="4767072"/>
        </p:xfrm>
        <a:graphic>
          <a:graphicData uri="http://schemas.openxmlformats.org/drawingml/2006/table">
            <a:tbl>
              <a:tblPr/>
              <a:tblGrid>
                <a:gridCol w="2375006"/>
                <a:gridCol w="2894726"/>
                <a:gridCol w="2507132"/>
              </a:tblGrid>
              <a:tr h="406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Ни для кого не секрет, что дворовые игры почти исчезли из жизни современных ребят. Те самые игры, в которые играли не только наши родители, но и наши бабушки и дедушки. Те самые игры, которые учили детей находить общий язык, помогали решать споры и конфликты, были самым действенным и гармоничным способом социализации. Они давали возможность малышу узнать самого себя, испробовать свои возможности, учили соблюдать определенные правила и просто доставляли огромную радость. </a:t>
                      </a:r>
                      <a:endParaRPr lang="ru-RU" sz="1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C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Чтобы собрать ребят  играть, </a:t>
                      </a:r>
                      <a:endParaRPr lang="ru-RU" sz="2000" dirty="0">
                        <a:solidFill>
                          <a:srgbClr val="FFC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C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Нужно громко прокричать</a:t>
                      </a:r>
                      <a:endParaRPr lang="ru-RU" sz="2000" dirty="0">
                        <a:solidFill>
                          <a:srgbClr val="FFC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C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"зазывалочку".</a:t>
                      </a:r>
                      <a:r>
                        <a:rPr lang="ru-RU" sz="2000" b="1" u="sng" dirty="0">
                          <a:solidFill>
                            <a:srgbClr val="FFC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>
                        <a:solidFill>
                          <a:srgbClr val="FFC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C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Например, такую:</a:t>
                      </a:r>
                      <a:endParaRPr lang="ru-RU" sz="2000" dirty="0">
                        <a:solidFill>
                          <a:srgbClr val="FFC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 smtClean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Тай-тай</a:t>
                      </a:r>
                      <a:r>
                        <a:rPr lang="ru-RU" sz="20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налетай, </a:t>
                      </a:r>
                      <a:r>
                        <a:rPr lang="ru-RU" sz="2000" b="1" i="1" dirty="0" smtClean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кто</a:t>
                      </a:r>
                      <a:r>
                        <a:rPr lang="ru-RU" sz="2000" b="1" i="1" baseline="0" dirty="0" smtClean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i="1" dirty="0" smtClean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Резиночку играй?</a:t>
                      </a:r>
                      <a:r>
                        <a:rPr lang="ru-RU" sz="20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20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20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 Всех принимаем и не обижаем, </a:t>
                      </a:r>
                      <a:br>
                        <a:rPr lang="ru-RU" sz="20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20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 А кто опоздает - в небо улетает</a:t>
                      </a: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1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531207"/>
              </p:ext>
            </p:extLst>
          </p:nvPr>
        </p:nvGraphicFramePr>
        <p:xfrm>
          <a:off x="395536" y="1340768"/>
          <a:ext cx="2354253" cy="40160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Слайд" r:id="rId4" imgW="3427298" imgH="4570371" progId="PowerPoint.Slide.12">
                  <p:embed/>
                </p:oleObj>
              </mc:Choice>
              <mc:Fallback>
                <p:oleObj name="Слайд" r:id="rId4" imgW="3427298" imgH="4570371" progId="PowerPoint.Slide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1340768"/>
                        <a:ext cx="2354253" cy="40160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1" name="Рисунок 1" descr="65[2]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72400" y="4725144"/>
            <a:ext cx="714375" cy="847725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039" y="-18097"/>
            <a:ext cx="2090752" cy="18413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Альбом забытых игр</a:t>
            </a:r>
            <a:endParaRPr lang="ru-RU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059019"/>
              </p:ext>
            </p:extLst>
          </p:nvPr>
        </p:nvGraphicFramePr>
        <p:xfrm>
          <a:off x="215825" y="1249176"/>
          <a:ext cx="8064895" cy="4536503"/>
        </p:xfrm>
        <a:graphic>
          <a:graphicData uri="http://schemas.openxmlformats.org/drawingml/2006/table">
            <a:tbl>
              <a:tblPr/>
              <a:tblGrid>
                <a:gridCol w="2879240"/>
                <a:gridCol w="2585667"/>
                <a:gridCol w="2599988"/>
              </a:tblGrid>
              <a:tr h="45365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Чтобы выбрать ведущего справедливо, нужно просто посчитаться. Выбирай считалку по своему вкусу:</a:t>
                      </a:r>
                      <a:endParaRPr lang="ru-RU" sz="1200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СЧИТАЛКИ                      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8064A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Мы собрались поиграть,</a:t>
                      </a:r>
                      <a:br>
                        <a:rPr lang="ru-RU" sz="1200" b="1" dirty="0">
                          <a:solidFill>
                            <a:srgbClr val="8064A2"/>
                          </a:solidFill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rgbClr val="8064A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Ну, кому же начинать?</a:t>
                      </a:r>
                      <a:br>
                        <a:rPr lang="ru-RU" sz="1200" b="1" dirty="0">
                          <a:solidFill>
                            <a:srgbClr val="8064A2"/>
                          </a:solidFill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rgbClr val="8064A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Раз, два, три,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8064A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Начинаешь ты.                  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bg1"/>
                          </a:solidFill>
                          <a:latin typeface="Comic Sans MS"/>
                          <a:ea typeface="+mn-ea"/>
                          <a:cs typeface="Times New Roman"/>
                        </a:rPr>
                        <a:t>               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Гномик золото искал!</a:t>
                      </a:r>
                      <a:br>
                        <a:rPr lang="ru-RU" sz="12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                          И колпак свой потерял!</a:t>
                      </a:r>
                      <a:br>
                        <a:rPr lang="ru-RU" sz="12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             Сел, заплакал, - как же быть?!</a:t>
                      </a:r>
                      <a:br>
                        <a:rPr lang="ru-RU" sz="12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                             Выходи! Тебе водить</a:t>
                      </a:r>
                      <a:r>
                        <a:rPr lang="ru-RU" sz="1200" b="1" dirty="0">
                          <a:solidFill>
                            <a:schemeClr val="accent6"/>
                          </a:solidFill>
                          <a:latin typeface="Calibri"/>
                          <a:ea typeface="Calibri"/>
                          <a:cs typeface="Times New Roman"/>
                        </a:rPr>
                        <a:t>! </a:t>
                      </a:r>
                      <a:endParaRPr lang="ru-RU" sz="1200" dirty="0">
                        <a:solidFill>
                          <a:schemeClr val="accent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4BACC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200" b="1" dirty="0">
                          <a:solidFill>
                            <a:srgbClr val="4BACC6"/>
                          </a:solidFill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Котик шёл по лавочке,</a:t>
                      </a:r>
                      <a:br>
                        <a:rPr lang="ru-RU" sz="12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Раздавал булавочки.</a:t>
                      </a:r>
                      <a:br>
                        <a:rPr lang="ru-RU" sz="12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Сядет на скамеечку —</a:t>
                      </a:r>
                      <a:br>
                        <a:rPr lang="ru-RU" sz="12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Раздаёт  копеечки:</a:t>
                      </a:r>
                      <a:br>
                        <a:rPr lang="ru-RU" sz="12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Кому десять, кому пять,</a:t>
                      </a:r>
                      <a:br>
                        <a:rPr lang="ru-RU" sz="12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Выходи, тебе искать!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7" marR="64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ТРЕТИЙ ЛИШНИЙ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Дети должны встать в круг лицом, попарно - один человек, а за спиной другой. Одна пара становится ведущей - один из пары бежит, другой догоняет. Бегают вокруг круга. Тот, кто убегает, может спастись от погони. Для этого нужно быстро встать к любой паре третьим перед первым игроком пары. Тогда стоящий у него за спиной игрок становится третьим. Теперь он должен </a:t>
                      </a:r>
                      <a:r>
                        <a:rPr lang="ru-RU" sz="1400" b="1" i="1" dirty="0" smtClean="0">
                          <a:solidFill>
                            <a:schemeClr val="bg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i="1" dirty="0">
                          <a:solidFill>
                            <a:schemeClr val="bg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убегать от погони. Если догоняющий  дотронется до убегающего, то они меняются ролями. </a:t>
                      </a:r>
                      <a:endParaRPr lang="ru-RU" sz="1400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7" marR="64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ПУТАНИЦА</a:t>
                      </a:r>
                      <a:endParaRPr lang="ru-RU" sz="1200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Играют несколько детей. Выбирается один или два ведущих, которые уходят в сторону и отворачиваются. Все остальные встают в круг, держась за руки, и начинают запутываться между собой, не разжимая рук. После этого все хором зовут ведущих: </a:t>
                      </a:r>
                      <a:endParaRPr lang="ru-RU" sz="1200" dirty="0">
                        <a:solidFill>
                          <a:schemeClr val="tx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«Путаница, путаница, распутай нас!» </a:t>
                      </a:r>
                      <a:endParaRPr lang="ru-RU" sz="1200" dirty="0">
                        <a:solidFill>
                          <a:schemeClr val="tx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Задача ведущих распутать всех, вернув их в первоначальный вид (в круг), не разжимая при этом рук участников. Если сумеют распутать - победили, если нет - победили «путаники».</a:t>
                      </a:r>
                      <a:endParaRPr lang="ru-RU" sz="1200" dirty="0">
                        <a:solidFill>
                          <a:schemeClr val="tx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7" marR="64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9" name="Рисунок 2" descr="049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4552747"/>
            <a:ext cx="1092046" cy="1114797"/>
          </a:xfrm>
          <a:prstGeom prst="rect">
            <a:avLst/>
          </a:prstGeom>
          <a:noFill/>
        </p:spPr>
      </p:pic>
      <p:pic>
        <p:nvPicPr>
          <p:cNvPr id="2" name="Рисунок 4" descr="sm_01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5301208"/>
            <a:ext cx="473968" cy="473968"/>
          </a:xfrm>
          <a:prstGeom prst="rect">
            <a:avLst/>
          </a:prstGeom>
          <a:noFill/>
        </p:spPr>
      </p:pic>
      <p:pic>
        <p:nvPicPr>
          <p:cNvPr id="4097" name="Рисунок 5" descr="028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76256" y="4841550"/>
            <a:ext cx="1308288" cy="1007740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039" y="-18097"/>
            <a:ext cx="2090752" cy="18413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C00000"/>
                </a:solidFill>
              </a:rPr>
              <a:t>Итоги работы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605" y="620688"/>
            <a:ext cx="8067787" cy="71404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гипотеза о том, что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дворовые игры наших родителей – интересная форма досуга 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подтвердилась:</a:t>
            </a:r>
          </a:p>
          <a:p>
            <a:pPr>
              <a:buFont typeface="Wingdings" pitchFamily="2" charset="2"/>
              <a:buChar char="v"/>
            </a:pP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5A81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</a:t>
            </a:r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5A81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ривлечено внимание  детей и родителей 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5A81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 подвижным играм;    </a:t>
            </a:r>
          </a:p>
          <a:p>
            <a:pPr>
              <a:buFont typeface="Wingdings" pitchFamily="2" charset="2"/>
              <a:buChar char="v"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5A81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5A81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ети сами с удовольствием в них играют;</a:t>
            </a:r>
          </a:p>
          <a:p>
            <a:pPr>
              <a:buFont typeface="Wingdings" pitchFamily="2" charset="2"/>
              <a:buChar char="v"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5A81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5A81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ополнилась картотека игр и атрибутов к ним (игры и правила - при помощи родителей).</a:t>
            </a:r>
          </a:p>
          <a:p>
            <a:pPr algn="ctr"/>
            <a:endParaRPr lang="ru-RU" sz="3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039" y="-18097"/>
            <a:ext cx="2090752" cy="18413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C00000"/>
                </a:solidFill>
              </a:rPr>
              <a:t>Играйте на здоровье!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039" y="-18097"/>
            <a:ext cx="2090752" cy="1841358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052736"/>
            <a:ext cx="5823624" cy="4367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theme/theme1.xml><?xml version="1.0" encoding="utf-8"?>
<a:theme xmlns:a="http://schemas.openxmlformats.org/drawingml/2006/main" name="фильм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фильм</Template>
  <TotalTime>903</TotalTime>
  <Words>743</Words>
  <Application>Microsoft Office PowerPoint</Application>
  <PresentationFormat>Экран (4:3)</PresentationFormat>
  <Paragraphs>111</Paragraphs>
  <Slides>16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фильм</vt:lpstr>
      <vt:lpstr>Слайд</vt:lpstr>
      <vt:lpstr>Презентация PowerPoint</vt:lpstr>
      <vt:lpstr>Анкетирование</vt:lpstr>
      <vt:lpstr>Презентация PowerPoint</vt:lpstr>
      <vt:lpstr> Цель:</vt:lpstr>
      <vt:lpstr>Гипотеза:</vt:lpstr>
      <vt:lpstr>Задачи:</vt:lpstr>
      <vt:lpstr>Игры XIX века</vt:lpstr>
      <vt:lpstr>Игры наших родных (XX век)</vt:lpstr>
      <vt:lpstr>Мы играем:</vt:lpstr>
      <vt:lpstr> мы играем:</vt:lpstr>
      <vt:lpstr>мы играем:</vt:lpstr>
      <vt:lpstr>Анкетирование</vt:lpstr>
      <vt:lpstr>Альбом забытых игр</vt:lpstr>
      <vt:lpstr>Альбом забытых игр</vt:lpstr>
      <vt:lpstr>Итоги работы</vt:lpstr>
      <vt:lpstr>Играйте на здоровье!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asus</dc:creator>
  <cp:lastModifiedBy>Пользователь Windows</cp:lastModifiedBy>
  <cp:revision>87</cp:revision>
  <dcterms:created xsi:type="dcterms:W3CDTF">2015-03-23T13:59:40Z</dcterms:created>
  <dcterms:modified xsi:type="dcterms:W3CDTF">2023-06-15T11:21:28Z</dcterms:modified>
</cp:coreProperties>
</file>